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 Black"/>
      <p:bold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  <p:embeddedFont>
      <p:font typeface="Montserrat Light"/>
      <p:regular r:id="rId38"/>
      <p:bold r:id="rId39"/>
      <p:italic r:id="rId40"/>
      <p:boldItalic r:id="rId41"/>
    </p:embeddedFont>
    <p:embeddedFont>
      <p:font typeface="Montserrat ExtraLight"/>
      <p:regular r:id="rId42"/>
      <p:bold r:id="rId43"/>
      <p:italic r:id="rId44"/>
      <p:boldItalic r:id="rId45"/>
    </p:embeddedFont>
    <p:embeddedFont>
      <p:font typeface="Montserrat ExtraBold"/>
      <p:bold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  <p:embeddedFont>
      <p:font typeface="Montserrat Thin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F5FE2C-8131-4EEB-9905-FE4C2A6EA07A}">
  <a:tblStyle styleId="{5CF5FE2C-8131-4EEB-9905-FE4C2A6EA0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italic.fntdata"/><Relationship Id="rId42" Type="http://schemas.openxmlformats.org/officeDocument/2006/relationships/font" Target="fonts/MontserratExtraLight-regular.fntdata"/><Relationship Id="rId41" Type="http://schemas.openxmlformats.org/officeDocument/2006/relationships/font" Target="fonts/MontserratLight-boldItalic.fntdata"/><Relationship Id="rId44" Type="http://schemas.openxmlformats.org/officeDocument/2006/relationships/font" Target="fonts/MontserratExtraLight-italic.fntdata"/><Relationship Id="rId43" Type="http://schemas.openxmlformats.org/officeDocument/2006/relationships/font" Target="fonts/MontserratExtraLight-bold.fntdata"/><Relationship Id="rId46" Type="http://schemas.openxmlformats.org/officeDocument/2006/relationships/font" Target="fonts/MontserratExtraBold-bold.fntdata"/><Relationship Id="rId45" Type="http://schemas.openxmlformats.org/officeDocument/2006/relationships/font" Target="fonts/MontserratExtra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regular.fntdata"/><Relationship Id="rId47" Type="http://schemas.openxmlformats.org/officeDocument/2006/relationships/font" Target="fonts/MontserratExtraBold-boldItalic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33" Type="http://schemas.openxmlformats.org/officeDocument/2006/relationships/font" Target="fonts/Montserrat-boldItalic.fntdata"/><Relationship Id="rId32" Type="http://schemas.openxmlformats.org/officeDocument/2006/relationships/font" Target="fonts/Montserrat-italic.fntdata"/><Relationship Id="rId35" Type="http://schemas.openxmlformats.org/officeDocument/2006/relationships/font" Target="fonts/MontserratMedium-bold.fntdata"/><Relationship Id="rId34" Type="http://schemas.openxmlformats.org/officeDocument/2006/relationships/font" Target="fonts/MontserratMedium-regular.fntdata"/><Relationship Id="rId37" Type="http://schemas.openxmlformats.org/officeDocument/2006/relationships/font" Target="fonts/MontserratMedium-boldItalic.fntdata"/><Relationship Id="rId36" Type="http://schemas.openxmlformats.org/officeDocument/2006/relationships/font" Target="fonts/MontserratMedium-italic.fntdata"/><Relationship Id="rId39" Type="http://schemas.openxmlformats.org/officeDocument/2006/relationships/font" Target="fonts/MontserratLight-bold.fntdata"/><Relationship Id="rId38" Type="http://schemas.openxmlformats.org/officeDocument/2006/relationships/font" Target="fonts/Montserrat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7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Black-bold.fntdata"/><Relationship Id="rId27" Type="http://schemas.openxmlformats.org/officeDocument/2006/relationships/font" Target="fonts/MontserratSemiBold-boldItalic.fntdata"/><Relationship Id="rId29" Type="http://schemas.openxmlformats.org/officeDocument/2006/relationships/font" Target="fonts/MontserratBlack-boldItalic.fntdata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3" Type="http://schemas.openxmlformats.org/officeDocument/2006/relationships/font" Target="fonts/MontserratThin-bold.fntdata"/><Relationship Id="rId52" Type="http://schemas.openxmlformats.org/officeDocument/2006/relationships/font" Target="fonts/MontserratThin-regular.fntdata"/><Relationship Id="rId11" Type="http://schemas.openxmlformats.org/officeDocument/2006/relationships/slide" Target="slides/slide5.xml"/><Relationship Id="rId55" Type="http://schemas.openxmlformats.org/officeDocument/2006/relationships/font" Target="fonts/MontserratThin-bold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Thin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2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2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75905830e_0_339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75905830e_0_339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75905830e_0_350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75905830e_0_350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75905830e_0_362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75905830e_0_362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75905830e_0_376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375905830e_0_376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75905830e_0_390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375905830e_0_390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75905830e_0_426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375905830e_0_426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75905830e_0_443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375905830e_0_443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df50aae80_0_0:notes"/>
          <p:cNvSpPr/>
          <p:nvPr>
            <p:ph idx="2" type="sldImg"/>
          </p:nvPr>
        </p:nvSpPr>
        <p:spPr>
          <a:xfrm>
            <a:off x="38132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df50aae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75905830e_0_30:notes"/>
          <p:cNvSpPr/>
          <p:nvPr>
            <p:ph idx="2" type="sldImg"/>
          </p:nvPr>
        </p:nvSpPr>
        <p:spPr>
          <a:xfrm>
            <a:off x="38132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7590583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75905830e_0_39:notes"/>
          <p:cNvSpPr/>
          <p:nvPr>
            <p:ph idx="2" type="sldImg"/>
          </p:nvPr>
        </p:nvSpPr>
        <p:spPr>
          <a:xfrm>
            <a:off x="38132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75905830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75905830e_0_84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75905830e_0_84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75905830e_0_93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75905830e_0_93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75905830e_0_102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75905830e_0_102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75905830e_0_115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75905830e_0_115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75905830e_0_122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75905830e_0_122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75905830e_0_330:notes"/>
          <p:cNvSpPr/>
          <p:nvPr>
            <p:ph idx="2" type="sldImg"/>
          </p:nvPr>
        </p:nvSpPr>
        <p:spPr>
          <a:xfrm>
            <a:off x="345911" y="586509"/>
            <a:ext cx="5529900" cy="293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75905830e_0_330:notes"/>
          <p:cNvSpPr txBox="1"/>
          <p:nvPr>
            <p:ph idx="1" type="body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2725" lIns="92725" spcFirstLastPara="1" rIns="92725" wrap="square" tIns="92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2725" lIns="92725" spcFirstLastPara="1" rIns="92725" wrap="square" tIns="92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2725" lIns="92725" spcFirstLastPara="1" rIns="92725" wrap="square" tIns="92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2725" lIns="92725" spcFirstLastPara="1" rIns="92725" wrap="square" tIns="92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2725" lIns="92725" spcFirstLastPara="1" rIns="92725" wrap="square" tIns="92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2725" lIns="92725" spcFirstLastPara="1" rIns="92725" wrap="square" tIns="92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725" lIns="92725" spcFirstLastPara="1" rIns="92725" wrap="square" tIns="92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2725" lIns="92725" spcFirstLastPara="1" rIns="92725" wrap="square" tIns="92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725" lIns="92725" spcFirstLastPara="1" rIns="92725" wrap="square" tIns="92725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725" lIns="92725" spcFirstLastPara="1" rIns="92725" wrap="square" tIns="92725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gence-cohesion-territoires.gouv.fr/numerique-en-communs-581" TargetMode="External"/><Relationship Id="rId4" Type="http://schemas.openxmlformats.org/officeDocument/2006/relationships/hyperlink" Target="https://www.chambery.fr/" TargetMode="External"/><Relationship Id="rId9" Type="http://schemas.openxmlformats.org/officeDocument/2006/relationships/hyperlink" Target="https://www.savoie.fr/" TargetMode="External"/><Relationship Id="rId5" Type="http://schemas.openxmlformats.org/officeDocument/2006/relationships/hyperlink" Target="https://www.chambery.fr/" TargetMode="External"/><Relationship Id="rId6" Type="http://schemas.openxmlformats.org/officeDocument/2006/relationships/hyperlink" Target="https://www.grandchambery.fr/accueil" TargetMode="External"/><Relationship Id="rId7" Type="http://schemas.openxmlformats.org/officeDocument/2006/relationships/hyperlink" Target="https://www.grandchambery.fr/accueil" TargetMode="External"/><Relationship Id="rId8" Type="http://schemas.openxmlformats.org/officeDocument/2006/relationships/hyperlink" Target="https://www.savoie.f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onts.google.com/specimen/Montserra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71675" y="875525"/>
            <a:ext cx="7287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lt1"/>
                </a:solidFill>
                <a:highlight>
                  <a:schemeClr val="accent3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Charte graphique 2024 </a:t>
            </a:r>
            <a:endParaRPr sz="4000">
              <a:solidFill>
                <a:schemeClr val="lt1"/>
              </a:solidFill>
              <a:highlight>
                <a:schemeClr val="accent3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et utilisation </a:t>
            </a:r>
            <a:br>
              <a:rPr lang="fr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kit </a:t>
            </a:r>
            <a:r>
              <a:rPr i="1" lang="fr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identité visuelle </a:t>
            </a:r>
            <a:endParaRPr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8366" r="0" t="0"/>
          <a:stretch/>
        </p:blipFill>
        <p:spPr>
          <a:xfrm>
            <a:off x="1170625" y="3186625"/>
            <a:ext cx="4966600" cy="13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621225" y="3246050"/>
            <a:ext cx="21732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highlight>
                  <a:schemeClr val="accent1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QUADRICHROMIE</a:t>
            </a:r>
            <a:br>
              <a:rPr b="1" lang="fr" sz="1100">
                <a:solidFill>
                  <a:schemeClr val="accent2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b="1" sz="1100">
              <a:solidFill>
                <a:schemeClr val="accent2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LOGO BLEU FONCÉ : </a:t>
            </a:r>
            <a:b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- FOND CLAIR </a:t>
            </a:r>
            <a:b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- VISUEL CLAIR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527601" y="1466125"/>
            <a:ext cx="1928100" cy="164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314" y="1730557"/>
            <a:ext cx="1150684" cy="12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 amt="83000"/>
          </a:blip>
          <a:stretch>
            <a:fillRect/>
          </a:stretch>
        </p:blipFill>
        <p:spPr>
          <a:xfrm>
            <a:off x="3996678" y="1730557"/>
            <a:ext cx="1150684" cy="12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3485425" y="3246050"/>
            <a:ext cx="21732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accent1"/>
                </a:solidFill>
                <a:highlight>
                  <a:schemeClr val="accent5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NIVEAU DE GRIS</a:t>
            </a:r>
            <a:br>
              <a:rPr b="1" lang="fr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6349650" y="3239600"/>
            <a:ext cx="21732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accent1"/>
                </a:solidFill>
                <a:highlight>
                  <a:schemeClr val="accent5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NÉGATIF</a:t>
            </a:r>
            <a:br>
              <a:rPr b="1" lang="fr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LOGO BLANC SUR :</a:t>
            </a:r>
            <a:b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- FOND FONCÉ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- VISUEL FONCÉ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 b="18036" l="18531" r="18500" t="16303"/>
          <a:stretch/>
        </p:blipFill>
        <p:spPr>
          <a:xfrm>
            <a:off x="1002175" y="1689125"/>
            <a:ext cx="1293532" cy="128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LOGO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couleurs ?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85" y="1240937"/>
            <a:ext cx="3693829" cy="3526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3"/>
          <p:cNvCxnSpPr/>
          <p:nvPr/>
        </p:nvCxnSpPr>
        <p:spPr>
          <a:xfrm rot="10800000">
            <a:off x="1761800" y="3995176"/>
            <a:ext cx="0" cy="23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3"/>
          <p:cNvSpPr txBox="1"/>
          <p:nvPr/>
        </p:nvSpPr>
        <p:spPr>
          <a:xfrm>
            <a:off x="1794942" y="3984036"/>
            <a:ext cx="331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EAA9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b="1" sz="1100">
              <a:solidFill>
                <a:srgbClr val="EAA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1" name="Google Shape;151;p23"/>
          <p:cNvCxnSpPr/>
          <p:nvPr/>
        </p:nvCxnSpPr>
        <p:spPr>
          <a:xfrm rot="10800000">
            <a:off x="1695540" y="1510312"/>
            <a:ext cx="0" cy="49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23"/>
          <p:cNvSpPr txBox="1"/>
          <p:nvPr/>
        </p:nvSpPr>
        <p:spPr>
          <a:xfrm>
            <a:off x="1728682" y="1755072"/>
            <a:ext cx="5538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EAA900"/>
                </a:solidFill>
                <a:latin typeface="Montserrat"/>
                <a:ea typeface="Montserrat"/>
                <a:cs typeface="Montserrat"/>
                <a:sym typeface="Montserrat"/>
              </a:rPr>
              <a:t>2X</a:t>
            </a:r>
            <a:endParaRPr b="1" sz="1100">
              <a:solidFill>
                <a:srgbClr val="EAA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3" name="Google Shape;153;p23"/>
          <p:cNvCxnSpPr/>
          <p:nvPr/>
        </p:nvCxnSpPr>
        <p:spPr>
          <a:xfrm>
            <a:off x="4234898" y="2883448"/>
            <a:ext cx="63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3"/>
          <p:cNvSpPr txBox="1"/>
          <p:nvPr/>
        </p:nvSpPr>
        <p:spPr>
          <a:xfrm>
            <a:off x="4468981" y="2973891"/>
            <a:ext cx="473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EAA900"/>
                </a:solidFill>
                <a:latin typeface="Montserrat"/>
                <a:ea typeface="Montserrat"/>
                <a:cs typeface="Montserrat"/>
                <a:sym typeface="Montserrat"/>
              </a:rPr>
              <a:t>2X</a:t>
            </a:r>
            <a:endParaRPr b="1" sz="1100">
              <a:solidFill>
                <a:srgbClr val="EAA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278582" y="1745225"/>
            <a:ext cx="3258300" cy="25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 logo NEC s’inscrit dans </a:t>
            </a:r>
            <a:r>
              <a:rPr b="1"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un cadre invisible  qui assure une zone de protection naturelle. </a:t>
            </a: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Aucun élément graphique textuel ou visuel ne doit y pénétrer.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Cette zone est définie par la valeur X, c’est-à-dire la valeur de la hauteur du tiret. Elle est multipliée par 2 sur les côtés droits et gauche et en haut du logo. </a:t>
            </a:r>
            <a:endParaRPr sz="1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LOGO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zone de protection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350" y="3539468"/>
            <a:ext cx="5398113" cy="109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8717" l="0" r="0" t="0"/>
          <a:stretch/>
        </p:blipFill>
        <p:spPr>
          <a:xfrm>
            <a:off x="2032627" y="1214450"/>
            <a:ext cx="5078750" cy="2037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4"/>
          <p:cNvCxnSpPr/>
          <p:nvPr/>
        </p:nvCxnSpPr>
        <p:spPr>
          <a:xfrm rot="10800000">
            <a:off x="2667226" y="1466358"/>
            <a:ext cx="0" cy="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4"/>
          <p:cNvCxnSpPr/>
          <p:nvPr/>
        </p:nvCxnSpPr>
        <p:spPr>
          <a:xfrm rot="10800000">
            <a:off x="3027118" y="1372458"/>
            <a:ext cx="0" cy="1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4"/>
          <p:cNvCxnSpPr/>
          <p:nvPr/>
        </p:nvCxnSpPr>
        <p:spPr>
          <a:xfrm rot="10800000">
            <a:off x="2738582" y="3641905"/>
            <a:ext cx="0" cy="1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24"/>
          <p:cNvSpPr txBox="1"/>
          <p:nvPr/>
        </p:nvSpPr>
        <p:spPr>
          <a:xfrm>
            <a:off x="2438875" y="3716150"/>
            <a:ext cx="205500" cy="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738590" y="3641909"/>
            <a:ext cx="310200" cy="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2X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2685696" y="1475427"/>
            <a:ext cx="147900" cy="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3068167" y="1382269"/>
            <a:ext cx="310200" cy="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2X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0" name="Google Shape;170;p24"/>
          <p:cNvCxnSpPr/>
          <p:nvPr/>
        </p:nvCxnSpPr>
        <p:spPr>
          <a:xfrm rot="10800000">
            <a:off x="2461575" y="3716150"/>
            <a:ext cx="0" cy="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4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LOGO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zone de protection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/>
        </p:nvSpPr>
        <p:spPr>
          <a:xfrm rot="-2310201">
            <a:off x="6041397" y="2796548"/>
            <a:ext cx="2487951" cy="448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699526" y="3918449"/>
            <a:ext cx="2173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 PAS CHANGER 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LES COULEURS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3485444" y="3918449"/>
            <a:ext cx="2173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 PAS INCLINER </a:t>
            </a:r>
            <a:b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OU DÉFORMER 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6271363" y="3918449"/>
            <a:ext cx="2173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 PAS RÉDUIRE 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EN DESSOUS DE LA TAILLE MINIMALE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459" y="2089708"/>
            <a:ext cx="1461594" cy="151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0762">
            <a:off x="4011803" y="1768408"/>
            <a:ext cx="856715" cy="89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069" y="2840289"/>
            <a:ext cx="675351" cy="89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283" y="2840287"/>
            <a:ext cx="78973" cy="8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 rot="-2310201">
            <a:off x="614520" y="2741507"/>
            <a:ext cx="2487951" cy="448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 rot="-2310201">
            <a:off x="3423401" y="2637820"/>
            <a:ext cx="2487951" cy="448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LOGO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 qu’il ne faut pas faire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>
            <a:off x="5337575" y="1455351"/>
            <a:ext cx="606600" cy="569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5387700" y="3332538"/>
            <a:ext cx="606600" cy="56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875450" y="3557551"/>
            <a:ext cx="2928300" cy="8088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559292" y="892561"/>
            <a:ext cx="35841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Couleurs de fond</a:t>
            </a:r>
            <a:endParaRPr sz="1300">
              <a:solidFill>
                <a:schemeClr val="accent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5086457" y="892561"/>
            <a:ext cx="35841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associations à privilégier</a:t>
            </a:r>
            <a:endParaRPr sz="1300">
              <a:solidFill>
                <a:schemeClr val="accent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875450" y="1747500"/>
            <a:ext cx="2928300" cy="8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535859" y="2647295"/>
            <a:ext cx="36075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Fond bleu foncé</a:t>
            </a:r>
            <a:endParaRPr b="1" sz="1100">
              <a:solidFill>
                <a:srgbClr val="1F1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535859" y="4457368"/>
            <a:ext cx="36075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Fond blanc</a:t>
            </a:r>
            <a:endParaRPr b="1" sz="1100">
              <a:solidFill>
                <a:srgbClr val="1F1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5468296" y="1507335"/>
            <a:ext cx="1256100" cy="120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5411707" y="2265669"/>
            <a:ext cx="558600" cy="53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6309175" y="2042248"/>
            <a:ext cx="786900" cy="75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5527386" y="3417925"/>
            <a:ext cx="1365600" cy="128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432851" y="3338637"/>
            <a:ext cx="606600" cy="56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271834" y="4135776"/>
            <a:ext cx="861600" cy="808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19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4419611" y="2031410"/>
            <a:ext cx="497700" cy="2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F193C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4419611" y="3841484"/>
            <a:ext cx="497700" cy="2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F193C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 txBox="1"/>
          <p:nvPr/>
        </p:nvSpPr>
        <p:spPr>
          <a:xfrm>
            <a:off x="7477991" y="1534886"/>
            <a:ext cx="1391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La couleur dominante </a:t>
            </a:r>
            <a:br>
              <a:rPr b="1"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est le bleu foncé</a:t>
            </a:r>
            <a:r>
              <a:rPr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0">
              <a:solidFill>
                <a:srgbClr val="1F1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6176998" y="1377800"/>
            <a:ext cx="547500" cy="527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19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7477991" y="3417315"/>
            <a:ext cx="1391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La couleur dominante </a:t>
            </a:r>
            <a:br>
              <a:rPr b="1"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0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  <a:t>est le bleu clair. </a:t>
            </a:r>
            <a:endParaRPr sz="1000">
              <a:solidFill>
                <a:srgbClr val="1F1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>
            <a:off x="559292" y="3110593"/>
            <a:ext cx="81570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1" name="Google Shape;211;p26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COULEURS</a:t>
            </a:r>
            <a:endParaRPr sz="2400">
              <a:solidFill>
                <a:schemeClr val="accent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1137953" y="1946825"/>
            <a:ext cx="431400" cy="43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3" name="Google Shape;213;p26"/>
          <p:cNvSpPr/>
          <p:nvPr/>
        </p:nvSpPr>
        <p:spPr>
          <a:xfrm>
            <a:off x="3133326" y="1946825"/>
            <a:ext cx="431400" cy="431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4" name="Google Shape;214;p26"/>
          <p:cNvSpPr/>
          <p:nvPr/>
        </p:nvSpPr>
        <p:spPr>
          <a:xfrm>
            <a:off x="1803077" y="1946825"/>
            <a:ext cx="431400" cy="43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5" name="Google Shape;215;p26"/>
          <p:cNvSpPr/>
          <p:nvPr/>
        </p:nvSpPr>
        <p:spPr>
          <a:xfrm>
            <a:off x="2468201" y="1946825"/>
            <a:ext cx="431400" cy="43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6" name="Google Shape;216;p26"/>
          <p:cNvSpPr/>
          <p:nvPr/>
        </p:nvSpPr>
        <p:spPr>
          <a:xfrm>
            <a:off x="1625421" y="3788075"/>
            <a:ext cx="347700" cy="3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7" name="Google Shape;217;p26"/>
          <p:cNvSpPr/>
          <p:nvPr/>
        </p:nvSpPr>
        <p:spPr>
          <a:xfrm>
            <a:off x="3233382" y="3788075"/>
            <a:ext cx="347700" cy="34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8" name="Google Shape;218;p26"/>
          <p:cNvSpPr/>
          <p:nvPr/>
        </p:nvSpPr>
        <p:spPr>
          <a:xfrm>
            <a:off x="2161408" y="3788075"/>
            <a:ext cx="347700" cy="347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9" name="Google Shape;219;p26"/>
          <p:cNvSpPr/>
          <p:nvPr/>
        </p:nvSpPr>
        <p:spPr>
          <a:xfrm>
            <a:off x="2697395" y="3788075"/>
            <a:ext cx="347700" cy="34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20" name="Google Shape;220;p26"/>
          <p:cNvSpPr/>
          <p:nvPr/>
        </p:nvSpPr>
        <p:spPr>
          <a:xfrm>
            <a:off x="1098126" y="3788075"/>
            <a:ext cx="347700" cy="34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21" name="Google Shape;221;p26"/>
          <p:cNvSpPr/>
          <p:nvPr/>
        </p:nvSpPr>
        <p:spPr>
          <a:xfrm>
            <a:off x="5392026" y="4196449"/>
            <a:ext cx="497700" cy="47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>
            <a:off x="883650" y="1915743"/>
            <a:ext cx="1159200" cy="11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1580040" y="1915743"/>
            <a:ext cx="1159200" cy="11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EC00"/>
              </a:solidFill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549050" y="3449873"/>
            <a:ext cx="26181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UNE DOMINANTE </a:t>
            </a:r>
            <a:b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 2 COULEURS SATURÉES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4011031" y="1664575"/>
            <a:ext cx="1366500" cy="13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3763106" y="1897164"/>
            <a:ext cx="1302300" cy="12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4217236" y="1815431"/>
            <a:ext cx="1468500" cy="144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3468975" y="3449871"/>
            <a:ext cx="24534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TROP DE COULEURS </a:t>
            </a: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SUPERPOSÉES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6224197" y="3449887"/>
            <a:ext cx="24534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UN FOND BLEU CLAIR</a:t>
            </a:r>
            <a:b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AVEC DES ÉLÉMENTS BLANC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6785646" y="1815476"/>
            <a:ext cx="1366500" cy="13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 txBox="1"/>
          <p:nvPr/>
        </p:nvSpPr>
        <p:spPr>
          <a:xfrm>
            <a:off x="6921701" y="2131523"/>
            <a:ext cx="1094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Abc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7"/>
          <p:cNvSpPr/>
          <p:nvPr/>
        </p:nvSpPr>
        <p:spPr>
          <a:xfrm rot="-2671278">
            <a:off x="663526" y="2433193"/>
            <a:ext cx="2209008" cy="39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 rot="-2671278">
            <a:off x="3557666" y="2433193"/>
            <a:ext cx="2209008" cy="39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 rot="-2671278">
            <a:off x="6346394" y="2433193"/>
            <a:ext cx="2209008" cy="39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COULEURS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zone de protection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357350" y="1214450"/>
            <a:ext cx="4041000" cy="3534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534150" y="1395276"/>
            <a:ext cx="36495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TITRE 1</a:t>
            </a:r>
            <a:endParaRPr sz="20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TITRE 2 </a:t>
            </a:r>
            <a:endParaRPr b="1"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583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highlight>
                  <a:schemeClr val="accent3"/>
                </a:highlight>
                <a:latin typeface="Montserrat"/>
                <a:ea typeface="Montserrat"/>
                <a:cs typeface="Montserrat"/>
                <a:sym typeface="Montserrat"/>
              </a:rPr>
              <a:t>TITRE 3</a:t>
            </a:r>
            <a:endParaRPr sz="900">
              <a:solidFill>
                <a:schemeClr val="lt1"/>
              </a:solidFill>
              <a:highlight>
                <a:schemeClr val="accent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900">
                <a:solidFill>
                  <a:schemeClr val="accent2"/>
                </a:solidFill>
                <a:highlight>
                  <a:srgbClr val="FCF072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</a:t>
            </a:r>
            <a:r>
              <a:rPr b="1" lang="fr" sz="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eiusmod tempor incididunt ut labore et dolore magna aliqua. </a:t>
            </a:r>
            <a:r>
              <a:rPr lang="fr" sz="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Ut enim ad minim veniam, quis nostrud exercitation ullamco laboris nisi ut aliquip ex ea commodo consequat. </a:t>
            </a:r>
            <a:r>
              <a:rPr b="1" lang="fr" sz="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Duis aute irure dolor in reprehenderit in voluptate velit esse cillum dolore eu fugiat nulla pariatur. </a:t>
            </a:r>
            <a:r>
              <a:rPr lang="fr" sz="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Excepteur sint occaecat cupidatat non proident, sunt in culpa qui officia deserunt mollit anim id est laborum.</a:t>
            </a: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9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1. Dolore eu fugiat </a:t>
            </a:r>
            <a:b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nulla pariatur. </a:t>
            </a:r>
            <a:b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Excepteur sint </a:t>
            </a:r>
            <a:b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occaecat cupidatat </a:t>
            </a:r>
            <a:b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non proident</a:t>
            </a:r>
            <a:endParaRPr sz="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220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NIVEAUX DE TEXTE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4677250" y="1214450"/>
            <a:ext cx="4041000" cy="353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8" name="Google Shape;248;p28"/>
          <p:cNvSpPr txBox="1"/>
          <p:nvPr/>
        </p:nvSpPr>
        <p:spPr>
          <a:xfrm>
            <a:off x="4854050" y="1395276"/>
            <a:ext cx="3649500" cy="3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  <a:highlight>
                  <a:schemeClr val="accent2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TITRE 1</a:t>
            </a:r>
            <a:endParaRPr sz="2000">
              <a:solidFill>
                <a:schemeClr val="lt1"/>
              </a:solidFill>
              <a:highlight>
                <a:schemeClr val="accent2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TITRE 2 </a:t>
            </a:r>
            <a:endParaRPr b="1"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583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TITRE 3</a:t>
            </a:r>
            <a:endParaRPr b="1" sz="900">
              <a:solidFill>
                <a:srgbClr val="FFFFFF"/>
              </a:solidFill>
              <a:highlight>
                <a:schemeClr val="accent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900">
                <a:solidFill>
                  <a:schemeClr val="lt1"/>
                </a:solidFill>
                <a:highlight>
                  <a:srgbClr val="FCF072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</a:t>
            </a:r>
            <a:r>
              <a:rPr b="1" lang="fr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eiusmod tempor incididunt ut labore et dolore magna aliqua. </a:t>
            </a:r>
            <a:r>
              <a:rPr lang="fr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Ut enim ad minim veniam, quis nostrud exercitation ullamco laboris nisi ut aliquip ex ea commodo consequat. </a:t>
            </a:r>
            <a:r>
              <a:rPr b="1" lang="fr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Duis aute irure dolor in reprehenderit in voluptate velit esse cillum dolore eu fugiat nulla pariatur. </a:t>
            </a:r>
            <a:r>
              <a:rPr lang="fr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Excepteur sint occaecat cupidatat non proident, sunt in culpa qui officia deserunt mollit anim id est laborum.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900">
                <a:solidFill>
                  <a:srgbClr val="1F19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1. Dolore eu fugiat </a:t>
            </a:r>
            <a:b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nulla pariatur. </a:t>
            </a:r>
            <a:b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Excepteur sint </a:t>
            </a:r>
            <a:b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occaecat cupidatat </a:t>
            </a:r>
            <a:b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non proident</a:t>
            </a:r>
            <a:endParaRPr sz="2200">
              <a:solidFill>
                <a:schemeClr val="accent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48" y="3678175"/>
            <a:ext cx="2438975" cy="11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00" y="1977099"/>
            <a:ext cx="6846469" cy="11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 txBox="1"/>
          <p:nvPr/>
        </p:nvSpPr>
        <p:spPr>
          <a:xfrm>
            <a:off x="555500" y="3393700"/>
            <a:ext cx="8172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2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des questions sur l’utilisation de cette charte graphique ?</a:t>
            </a:r>
            <a:endParaRPr sz="1900">
              <a:solidFill>
                <a:schemeClr val="dk2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2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contactez angela@numerique-en-communs.fr</a:t>
            </a:r>
            <a:endParaRPr sz="1900">
              <a:solidFill>
                <a:schemeClr val="dk2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73700" y="355900"/>
            <a:ext cx="8196600" cy="45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L'incontournable rendez-vous Numérique en Commun[s] aura lieu les 25 et 26 septembre à Chambéry.</a:t>
            </a:r>
            <a:endParaRPr sz="17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Cette 7ème édition organisée par </a:t>
            </a:r>
            <a:r>
              <a:rPr lang="fr" sz="17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l’ANCT</a:t>
            </a:r>
            <a: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(Agence Nationale de la cohésion des territoires), la</a:t>
            </a:r>
            <a:r>
              <a:rPr lang="fr" sz="17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17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ville de Chambéry</a:t>
            </a:r>
            <a: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le</a:t>
            </a:r>
            <a:r>
              <a:rPr lang="fr" sz="17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17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Grand Chambéry</a:t>
            </a:r>
            <a: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et le département de la</a:t>
            </a:r>
            <a:r>
              <a:rPr lang="fr" sz="17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r" sz="17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Savoie</a:t>
            </a:r>
            <a: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est construite avec l’appui de partenaires de programmation : </a:t>
            </a:r>
            <a:br>
              <a:rPr lang="fr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l'ADEME, 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l'ARCOM, 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 Banque des Territoires, 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 CNNUM, 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 direction du numérique pour l'éducation, 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 direction interminstériel du numérique, 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l'IGN,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 Mednum,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➔"/>
            </a:pPr>
            <a:r>
              <a:rPr b="1" lang="fr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Open Data France</a:t>
            </a:r>
            <a:endParaRPr sz="19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1872900"/>
            <a:ext cx="9144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chemeClr val="lt1"/>
                </a:solidFill>
                <a:highlight>
                  <a:srgbClr val="EAA900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 charte</a:t>
            </a:r>
            <a:br>
              <a:rPr lang="fr" sz="3200">
                <a:solidFill>
                  <a:schemeClr val="lt1"/>
                </a:solidFill>
                <a:highlight>
                  <a:srgbClr val="EAA900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i="1" lang="fr" sz="3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Les règles à respecter</a:t>
            </a:r>
            <a:endParaRPr i="1" sz="2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L’UNIVERS VISUEL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vue d’ensemble</a:t>
            </a:r>
            <a:r>
              <a:rPr lang="fr"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750" y="1358825"/>
            <a:ext cx="2349773" cy="132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126" y="1794982"/>
            <a:ext cx="1719989" cy="88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3743" y="2733125"/>
            <a:ext cx="3545125" cy="182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6300" y="1214443"/>
            <a:ext cx="2564234" cy="3624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7"/>
          <p:cNvCxnSpPr/>
          <p:nvPr/>
        </p:nvCxnSpPr>
        <p:spPr>
          <a:xfrm rot="10800000">
            <a:off x="4572008" y="2424745"/>
            <a:ext cx="0" cy="21909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0" name="Google Shape;80;p17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LOGO</a:t>
            </a: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Simplicité, impact, lisibilité, équilibre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0" y="13438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Constitué de courbes, généreuses, linéaires, les formes du logo expriment </a:t>
            </a:r>
            <a:b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 proximité, le lien</a:t>
            </a: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mais aussi </a:t>
            </a:r>
            <a:r>
              <a:rPr b="1"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 parcours, la route, le mouvement</a:t>
            </a:r>
            <a:r>
              <a:rPr lang="f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8036" l="18531" r="18500" t="16303"/>
          <a:stretch/>
        </p:blipFill>
        <p:spPr>
          <a:xfrm>
            <a:off x="1298750" y="2360299"/>
            <a:ext cx="2208947" cy="219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772" y="3775396"/>
            <a:ext cx="4156498" cy="10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275" y="2210159"/>
            <a:ext cx="3004508" cy="152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695293" y="1020179"/>
            <a:ext cx="7753500" cy="6732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fr" sz="3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umérique</a:t>
            </a:r>
            <a:r>
              <a:rPr b="1" lang="fr" sz="3800">
                <a:solidFill>
                  <a:srgbClr val="1A06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fr" sz="3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fr" sz="3800">
                <a:solidFill>
                  <a:srgbClr val="1A06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fr" sz="3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ommun</a:t>
            </a:r>
            <a:r>
              <a:rPr b="1" lang="fr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lang="fr" sz="3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fr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3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35713" y="2404960"/>
            <a:ext cx="3030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fr" sz="16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</a:t>
            </a: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 et “</a:t>
            </a:r>
            <a:r>
              <a:rPr lang="fr" sz="16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 en majuscule </a:t>
            </a:r>
            <a:b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fr" sz="16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</a:t>
            </a: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 en minuscule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/>
          <p:nvPr/>
        </p:nvSpPr>
        <p:spPr>
          <a:xfrm rot="-5400000">
            <a:off x="6385597" y="2034134"/>
            <a:ext cx="374400" cy="18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422273" y="2404952"/>
            <a:ext cx="43011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fr" sz="1600">
                <a:solidFill>
                  <a:schemeClr val="accent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[</a:t>
            </a:r>
            <a:r>
              <a:rPr lang="fr" sz="16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fr" sz="1600">
                <a:solidFill>
                  <a:schemeClr val="accent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]</a:t>
            </a: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 entre crochets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3" name="Google Shape;93;p18"/>
          <p:cNvGraphicFramePr/>
          <p:nvPr/>
        </p:nvGraphicFramePr>
        <p:xfrm>
          <a:off x="4422262" y="2879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{5CF5FE2C-8131-4EEB-9905-FE4C2A6EA07A}</a:tableStyleId>
              </a:tblPr>
              <a:tblGrid>
                <a:gridCol w="1433675"/>
                <a:gridCol w="1433675"/>
                <a:gridCol w="1433675"/>
              </a:tblGrid>
              <a:tr h="32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Crochet d’ouverture</a:t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Crochet de fermeture</a:t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Raccourci </a:t>
                      </a:r>
                      <a:b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 PC</a:t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 Gr + 5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 Gr + °)]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Raccourci </a:t>
                      </a:r>
                      <a:b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 Mac</a:t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Maj + option + (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Maj + option + )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Code unicode</a:t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highlight>
                            <a:srgbClr val="FF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U+005B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highlight>
                            <a:srgbClr val="FF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U+005D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Code HTML</a:t>
                      </a:r>
                      <a:endParaRPr b="1"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&amp;#91;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fr" sz="10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&amp;#93;</a:t>
                      </a:r>
                      <a:endParaRPr sz="100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2200" marB="62200" marR="78200" marL="782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Google Shape;94;p18"/>
          <p:cNvSpPr txBox="1"/>
          <p:nvPr/>
        </p:nvSpPr>
        <p:spPr>
          <a:xfrm>
            <a:off x="587984" y="3288591"/>
            <a:ext cx="2726100" cy="6732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NEC</a:t>
            </a:r>
            <a:endParaRPr b="1" sz="3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8"/>
          <p:cNvSpPr/>
          <p:nvPr/>
        </p:nvSpPr>
        <p:spPr>
          <a:xfrm rot="-5400000">
            <a:off x="1763780" y="2034134"/>
            <a:ext cx="374400" cy="18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587984" y="4464555"/>
            <a:ext cx="27261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Toujours en majuscule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8"/>
          <p:cNvSpPr/>
          <p:nvPr/>
        </p:nvSpPr>
        <p:spPr>
          <a:xfrm rot="-5400000">
            <a:off x="1762580" y="4217655"/>
            <a:ext cx="376800" cy="18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ÉCRIRE “Numérique en Commun[s]”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5637004" y="1385020"/>
            <a:ext cx="2892000" cy="28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 Montserrat</a:t>
            </a:r>
            <a: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une typographie ronde </a:t>
            </a:r>
            <a:r>
              <a:rPr b="1"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géométrique et lisible</a:t>
            </a:r>
            <a: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inspirée des affichages urbains du début </a:t>
            </a:r>
            <a:b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du XXe siècle.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A06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fr" sz="800">
                <a:solidFill>
                  <a:schemeClr val="accent1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À télécharger gratuitement sur GoogleFont : </a:t>
            </a:r>
            <a:r>
              <a:rPr b="1" lang="fr" sz="800" u="sng">
                <a:solidFill>
                  <a:schemeClr val="accent1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fonts.google.com/specimen/Montserrat</a:t>
            </a:r>
            <a:endParaRPr b="1" sz="1600">
              <a:solidFill>
                <a:schemeClr val="accent1"/>
              </a:solidFill>
              <a:highlight>
                <a:schemeClr val="dk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92407" y="1289600"/>
            <a:ext cx="47733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2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Numérique en Commun[s]</a:t>
            </a:r>
            <a:endParaRPr sz="2200">
              <a:solidFill>
                <a:schemeClr val="accent2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Numérique en Commun[s]</a:t>
            </a:r>
            <a:endParaRPr sz="2200">
              <a:solidFill>
                <a:schemeClr val="accent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Numérique en Commun[s]</a:t>
            </a:r>
            <a:endParaRPr sz="22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Numérique en Commun[s]</a:t>
            </a:r>
            <a:endParaRPr sz="2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Numérique en Commun[s]</a:t>
            </a:r>
            <a:endParaRPr sz="220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Numérique en Commun[s]</a:t>
            </a:r>
            <a:endParaRPr sz="22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Numérique en Commun[s]</a:t>
            </a:r>
            <a:br>
              <a:rPr b="1" lang="fr" sz="2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2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Numérique en Commun[s]</a:t>
            </a:r>
            <a:br>
              <a:rPr lang="fr" sz="22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fr" sz="22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Numérique en Commun[s]</a:t>
            </a:r>
            <a:endParaRPr sz="2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5" name="Google Shape;105;p19"/>
          <p:cNvCxnSpPr/>
          <p:nvPr/>
        </p:nvCxnSpPr>
        <p:spPr>
          <a:xfrm flipH="1" rot="10800000">
            <a:off x="5278582" y="1476387"/>
            <a:ext cx="9300" cy="2826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06" name="Google Shape;106;p19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LA TYPOGRAPHIE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0" y="218149"/>
            <a:ext cx="9144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COULEURS 2024</a:t>
            </a:r>
            <a:endParaRPr sz="2400">
              <a:solidFill>
                <a:schemeClr val="accent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292191" y="1348950"/>
            <a:ext cx="1110000" cy="111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" name="Google Shape;113;p20"/>
          <p:cNvSpPr/>
          <p:nvPr/>
        </p:nvSpPr>
        <p:spPr>
          <a:xfrm>
            <a:off x="7425435" y="1348950"/>
            <a:ext cx="1110000" cy="111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" name="Google Shape;114;p20"/>
          <p:cNvSpPr/>
          <p:nvPr/>
        </p:nvSpPr>
        <p:spPr>
          <a:xfrm>
            <a:off x="4003272" y="1348950"/>
            <a:ext cx="1110000" cy="111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" name="Google Shape;115;p20"/>
          <p:cNvSpPr txBox="1"/>
          <p:nvPr/>
        </p:nvSpPr>
        <p:spPr>
          <a:xfrm>
            <a:off x="2099444" y="2481260"/>
            <a:ext cx="14952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#214591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45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b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71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232688" y="2481260"/>
            <a:ext cx="14952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#EAA900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119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124</a:t>
            </a:r>
            <a:b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81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51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810526" y="2481260"/>
            <a:ext cx="14952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#D5E6F7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112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240</a:t>
            </a:r>
            <a:b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67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53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5714353" y="1348950"/>
            <a:ext cx="1110000" cy="111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9" name="Google Shape;119;p20"/>
          <p:cNvSpPr txBox="1"/>
          <p:nvPr/>
        </p:nvSpPr>
        <p:spPr>
          <a:xfrm>
            <a:off x="5521607" y="2481260"/>
            <a:ext cx="14952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#F8EFE0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112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240</a:t>
            </a:r>
            <a:b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67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53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608859" y="1348950"/>
            <a:ext cx="1110000" cy="11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1" name="Google Shape;121;p20"/>
          <p:cNvSpPr txBox="1"/>
          <p:nvPr/>
        </p:nvSpPr>
        <p:spPr>
          <a:xfrm>
            <a:off x="416112" y="2481260"/>
            <a:ext cx="14952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#181A31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45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b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 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71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1"/>
          <p:cNvCxnSpPr/>
          <p:nvPr/>
        </p:nvCxnSpPr>
        <p:spPr>
          <a:xfrm rot="10800000">
            <a:off x="4572000" y="1714295"/>
            <a:ext cx="0" cy="3175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7" name="Google Shape;127;p21"/>
          <p:cNvSpPr txBox="1"/>
          <p:nvPr/>
        </p:nvSpPr>
        <p:spPr>
          <a:xfrm>
            <a:off x="861227" y="2685931"/>
            <a:ext cx="33585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-26035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"/>
              <a:buChar char="➔"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Pour la majorité des supports </a:t>
            </a:r>
            <a:b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 communication. 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5145969" y="2685931"/>
            <a:ext cx="33585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-26035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"/>
              <a:buChar char="➔"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Pour une utilisation complémentaire au monogramme </a:t>
            </a: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comme pour l’affiche. 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"/>
              <a:buChar char="➔"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Pour une utilisation avec d’autres logos </a:t>
            </a:r>
            <a: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comme une bande de logo en bas d’un support.</a:t>
            </a:r>
            <a:br>
              <a:rPr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Montserrat"/>
              <a:buChar char="➔"/>
            </a:pPr>
            <a:r>
              <a:rPr b="1" lang="fr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Pour un support destiné à des personnes connaissant peu ou pas Numérique en Commun[s] 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0" y="218143"/>
            <a:ext cx="9144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LOGO : </a:t>
            </a:r>
            <a:endParaRPr sz="240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monogramme ou en toutes lettres ?</a:t>
            </a:r>
            <a:endParaRPr sz="24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18036" l="18531" r="18500" t="16303"/>
          <a:stretch/>
        </p:blipFill>
        <p:spPr>
          <a:xfrm>
            <a:off x="1812775" y="1476299"/>
            <a:ext cx="1004508" cy="9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622" y="1452859"/>
            <a:ext cx="4156498" cy="10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81A31"/>
      </a:dk1>
      <a:lt1>
        <a:srgbClr val="FFFFFF"/>
      </a:lt1>
      <a:dk2>
        <a:srgbClr val="EAA900"/>
      </a:dk2>
      <a:lt2>
        <a:srgbClr val="F8EFE0"/>
      </a:lt2>
      <a:accent1>
        <a:srgbClr val="181A31"/>
      </a:accent1>
      <a:accent2>
        <a:srgbClr val="214591"/>
      </a:accent2>
      <a:accent3>
        <a:srgbClr val="EAA900"/>
      </a:accent3>
      <a:accent4>
        <a:srgbClr val="B5C3DC"/>
      </a:accent4>
      <a:accent5>
        <a:srgbClr val="C7D2E6"/>
      </a:accent5>
      <a:accent6>
        <a:srgbClr val="D5E6F7"/>
      </a:accent6>
      <a:hlink>
        <a:srgbClr val="E9E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